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2" r:id="rId2"/>
    <p:sldId id="263" r:id="rId3"/>
    <p:sldId id="259" r:id="rId4"/>
    <p:sldId id="257" r:id="rId5"/>
    <p:sldId id="266" r:id="rId6"/>
    <p:sldId id="265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473" autoAdjust="0"/>
  </p:normalViewPr>
  <p:slideViewPr>
    <p:cSldViewPr snapToGrid="0">
      <p:cViewPr varScale="1">
        <p:scale>
          <a:sx n="76" d="100"/>
          <a:sy n="76" d="100"/>
        </p:scale>
        <p:origin x="54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19CD-1073-4808-8A44-D172CFBB3446}" type="datetimeFigureOut">
              <a:rPr lang="nl-NL" smtClean="0"/>
              <a:t>11-12-2023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CA86F-A31E-4193-8C1D-95907F838A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25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- Welkom.</a:t>
            </a:r>
          </a:p>
          <a:p>
            <a:r>
              <a:rPr lang="nl-NL" dirty="0"/>
              <a:t>- Nooduitgangen, </a:t>
            </a:r>
            <a:r>
              <a:rPr lang="nl-NL" dirty="0" err="1"/>
              <a:t>EHBOer</a:t>
            </a:r>
            <a:r>
              <a:rPr lang="nl-NL" dirty="0"/>
              <a:t> en AED.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A86F-A31E-4193-8C1D-95907F838AF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48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A86F-A31E-4193-8C1D-95907F838AF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935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CA86F-A31E-4193-8C1D-95907F838AF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47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66CE-600C-4D0C-AB02-02903E5D9812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7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212F-EE6B-42FD-BC99-F7BEA7DAF319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246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08A9-8A99-4306-850E-9D310EDD7B87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97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BF9-8625-48D7-AF1D-28D5EB476575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552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5155-99E1-44BD-B088-C1F41C95994E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10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7106-CED8-4ED0-9995-742555F6E6B8}" type="datetime1">
              <a:rPr lang="nl-NL" smtClean="0"/>
              <a:t>11-12-2023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52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F41-657B-4FA7-953C-5F51D0B68D99}" type="datetime1">
              <a:rPr lang="nl-NL" smtClean="0"/>
              <a:t>11-12-2023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76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BA66-1672-4BFF-9D4F-09D8231FE699}" type="datetime1">
              <a:rPr lang="nl-NL" smtClean="0"/>
              <a:t>11-12-2023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5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4940-2AB8-4FE5-B08D-4E20BDABFEFB}" type="datetime1">
              <a:rPr lang="nl-NL" smtClean="0"/>
              <a:t>11-12-2023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9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F4E0-145A-42C5-96E8-581C7D7A4080}" type="datetime1">
              <a:rPr lang="nl-NL" smtClean="0"/>
              <a:t>11-12-2023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54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C680-A445-4428-8649-072668EA6BA4}" type="datetime1">
              <a:rPr lang="nl-NL" smtClean="0"/>
              <a:t>11-12-2023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8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D13C-F964-4C3A-B33B-33ECC616DAD7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6E2B-6B0B-4B63-953B-8D2986C817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731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6CD46-FA5B-8259-39A3-049BBC769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392" y="3426903"/>
            <a:ext cx="10047214" cy="1480936"/>
          </a:xfrm>
        </p:spPr>
        <p:txBody>
          <a:bodyPr>
            <a:noAutofit/>
          </a:bodyPr>
          <a:lstStyle/>
          <a:p>
            <a:r>
              <a:rPr lang="nl-NL" sz="4400" dirty="0"/>
              <a:t>Welkom </a:t>
            </a:r>
            <a:br>
              <a:rPr lang="nl-NL" sz="4400" dirty="0"/>
            </a:br>
            <a:r>
              <a:rPr lang="nl-NL" sz="4400" dirty="0"/>
              <a:t>Onthulling Dodenplaquette</a:t>
            </a:r>
            <a:br>
              <a:rPr lang="nl-NL" sz="4400" dirty="0"/>
            </a:br>
            <a:r>
              <a:rPr lang="nl-NL" sz="4400" dirty="0"/>
              <a:t>Kamp Waalsdorp </a:t>
            </a:r>
            <a:endParaRPr lang="nl-NL" sz="2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CC9A14-082B-339E-7A0C-80CB33BCF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58048"/>
            <a:ext cx="9144000" cy="811530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www.vereniging 18 juni.nl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793094-AEC7-D165-5B2F-FB196A65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15A0-84A8-4E09-9BD0-D7597263F53B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17ED3-D451-23BF-04D6-9DFD1E90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685950" cy="365125"/>
          </a:xfrm>
        </p:spPr>
        <p:txBody>
          <a:bodyPr/>
          <a:lstStyle/>
          <a:p>
            <a:r>
              <a:rPr lang="nl-NL" dirty="0"/>
              <a:t>Vereniging 18 juni                                        Leer-Eer-Inspireer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4B79E0-636E-99A3-6AAE-E979B03E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6E0101-6E1D-FE95-C2D0-516259E1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70" y="272160"/>
            <a:ext cx="3179057" cy="21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112A3-5EDF-75F6-BE1E-785AEAB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5D346A-8E8F-FAED-9C6B-5E63BED5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13:00u Ontvangst</a:t>
            </a:r>
          </a:p>
          <a:p>
            <a:r>
              <a:rPr lang="nl-NL" dirty="0"/>
              <a:t>13:30u Opening</a:t>
            </a:r>
          </a:p>
          <a:p>
            <a:r>
              <a:rPr lang="nl-NL" dirty="0"/>
              <a:t>13:50u Aanvang onthullingsceremonie</a:t>
            </a:r>
          </a:p>
          <a:p>
            <a:r>
              <a:rPr lang="nl-NL" dirty="0"/>
              <a:t>14:10u Aanvang receptie</a:t>
            </a:r>
          </a:p>
          <a:p>
            <a:r>
              <a:rPr lang="nl-NL" dirty="0"/>
              <a:t>15:00u Einde programma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D8BD40-5CC2-475C-BE50-C48F5A1A9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BF9-8625-48D7-AF1D-28D5EB476575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7D1148-9C33-EA32-0F84-7E992011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AEDD9B-69CB-757B-9321-71B4BEB9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2</a:t>
            </a:fld>
            <a:endParaRPr lang="nl-NL"/>
          </a:p>
        </p:txBody>
      </p:sp>
      <p:pic>
        <p:nvPicPr>
          <p:cNvPr id="8" name="Afbeelding 7" descr="Afbeelding met embleem, insigne, wapen, symbool&#10;&#10;Automatisch gegenereerde beschrijving">
            <a:extLst>
              <a:ext uri="{FF2B5EF4-FFF2-40B4-BE49-F238E27FC236}">
                <a16:creationId xmlns:a16="http://schemas.microsoft.com/office/drawing/2014/main" id="{6B0514E3-DB73-DC57-939E-AE7A33D28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28" y="3262931"/>
            <a:ext cx="1609513" cy="2323070"/>
          </a:xfrm>
          <a:prstGeom prst="rect">
            <a:avLst/>
          </a:prstGeom>
        </p:spPr>
      </p:pic>
      <p:pic>
        <p:nvPicPr>
          <p:cNvPr id="10" name="Afbeelding 9" descr="Afbeelding met symbool, embleem, wapen, logo&#10;&#10;Automatisch gegenereerde beschrijving">
            <a:extLst>
              <a:ext uri="{FF2B5EF4-FFF2-40B4-BE49-F238E27FC236}">
                <a16:creationId xmlns:a16="http://schemas.microsoft.com/office/drawing/2014/main" id="{5FCF771B-5DA9-B171-350B-7BDBACF8C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70" y="709407"/>
            <a:ext cx="2490630" cy="19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31051-369C-804C-06C4-C6A15718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Dodenplaquettes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4015A5-39B4-93B7-2D3F-8E0C242D0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080" y="1590978"/>
            <a:ext cx="5925066" cy="4765371"/>
          </a:xfrm>
        </p:spPr>
        <p:txBody>
          <a:bodyPr>
            <a:normAutofit fontScale="92500" lnSpcReduction="10000"/>
          </a:bodyPr>
          <a:lstStyle/>
          <a:p>
            <a:r>
              <a:rPr lang="nl-NL" sz="2800" i="0" dirty="0">
                <a:effectLst/>
              </a:rPr>
              <a:t>Vereniging 18 juni</a:t>
            </a:r>
            <a:r>
              <a:rPr lang="nl-NL" dirty="0"/>
              <a:t> </a:t>
            </a:r>
            <a:r>
              <a:rPr lang="nl-NL" sz="2800" i="0" dirty="0">
                <a:effectLst/>
              </a:rPr>
              <a:t>wil het (militair) historisch besef en de zichtbare herinnering van oorlogsslachtoffers, slachtoffers van oorlog en slachtoffers van terrorisme in de maatschappij vergroten.</a:t>
            </a:r>
          </a:p>
          <a:p>
            <a:r>
              <a:rPr lang="nl-NL" dirty="0"/>
              <a:t>Project Dodenplaquettes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i="0" dirty="0">
                <a:effectLst/>
              </a:rPr>
              <a:t>Relatief goedkoop.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Snel te realiseren.</a:t>
            </a:r>
            <a:endParaRPr lang="nl-NL" i="0" dirty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Ook voor militairen en burgerslachtoffers.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i="0" dirty="0">
                <a:effectLst/>
              </a:rPr>
              <a:t>Vergunningsvrij.</a:t>
            </a:r>
            <a:endParaRPr lang="nl-NL" sz="2800" i="0" dirty="0">
              <a:effectLst/>
            </a:endParaRPr>
          </a:p>
          <a:p>
            <a:r>
              <a:rPr lang="nl-NL" sz="2800" i="0" dirty="0">
                <a:effectLst/>
              </a:rPr>
              <a:t>Vandaag = dit project.</a:t>
            </a:r>
            <a:endParaRPr lang="nl-NL" i="0" dirty="0">
              <a:effectLst/>
            </a:endParaRPr>
          </a:p>
          <a:p>
            <a:pPr marL="457200" lvl="1" indent="0">
              <a:buNone/>
            </a:pPr>
            <a:endParaRPr lang="nl-NL" i="0" dirty="0">
              <a:effectLst/>
            </a:endParaRPr>
          </a:p>
          <a:p>
            <a:pPr marL="457200" lvl="1" indent="0">
              <a:buNone/>
            </a:pPr>
            <a:endParaRPr lang="nl-NL" i="0" dirty="0">
              <a:effectLst/>
            </a:endParaRP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9D4249-7741-5852-F740-60EFEC66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BF9-8625-48D7-AF1D-28D5EB476575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7602D1-F99E-7DD6-38C5-79D2D166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5284" y="6356350"/>
            <a:ext cx="4114800" cy="365125"/>
          </a:xfrm>
        </p:spPr>
        <p:txBody>
          <a:bodyPr/>
          <a:lstStyle/>
          <a:p>
            <a:r>
              <a:rPr lang="nl-NL" dirty="0"/>
              <a:t>Vereniging 18 juni                                       Leer-Eer-Inspireer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342227-1150-AD3A-A35E-1CDE5103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3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54200D-597E-46A4-FD06-1E955947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43" y="3144677"/>
            <a:ext cx="4691452" cy="3490301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5F40A623-88EE-32CD-37B6-9944DC8B7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43" y="332612"/>
            <a:ext cx="4691452" cy="26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8FF5-696F-DAD7-3482-6175A30C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Kamp Waalsdorp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64A29B-74B8-DACF-C955-FF5E54FF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160"/>
            <a:ext cx="7057103" cy="4814189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FFFFFF"/>
                </a:solidFill>
              </a:rPr>
              <a:t>Vanaf 18</a:t>
            </a:r>
            <a:r>
              <a:rPr lang="nl-NL" sz="2400" baseline="30000" dirty="0">
                <a:solidFill>
                  <a:srgbClr val="FFFFFF"/>
                </a:solidFill>
              </a:rPr>
              <a:t>e</a:t>
            </a:r>
            <a:r>
              <a:rPr lang="nl-NL" sz="2400" dirty="0">
                <a:solidFill>
                  <a:srgbClr val="FFFFFF"/>
                </a:solidFill>
              </a:rPr>
              <a:t> eeuw (iig 1777) tot 1945.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1914: WO1 uitbreiding vanwege mobilisatie (3500 militairen)</a:t>
            </a:r>
          </a:p>
          <a:p>
            <a:r>
              <a:rPr lang="nl-NL" sz="2400" dirty="0">
                <a:solidFill>
                  <a:srgbClr val="FFFFFF"/>
                </a:solidFill>
              </a:rPr>
              <a:t>1919: </a:t>
            </a:r>
            <a:r>
              <a:rPr lang="nl-NL" sz="2400" dirty="0" err="1">
                <a:solidFill>
                  <a:srgbClr val="FFFFFF"/>
                </a:solidFill>
              </a:rPr>
              <a:t>RGr</a:t>
            </a:r>
            <a:r>
              <a:rPr lang="nl-NL" sz="2400" dirty="0">
                <a:solidFill>
                  <a:srgbClr val="FFFFFF"/>
                </a:solidFill>
              </a:rPr>
              <a:t> en RJ vanwege brand.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1940: Invasie DEU.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1940-1945: </a:t>
            </a:r>
            <a:r>
              <a:rPr lang="nl-NL" sz="2400" dirty="0" err="1">
                <a:solidFill>
                  <a:srgbClr val="FFFFFF"/>
                </a:solidFill>
              </a:rPr>
              <a:t>Atlantikwall-fussilladeplaats</a:t>
            </a:r>
            <a:r>
              <a:rPr lang="nl-NL" sz="2400" dirty="0">
                <a:solidFill>
                  <a:srgbClr val="FFFFFF"/>
                </a:solidFill>
              </a:rPr>
              <a:t>.</a:t>
            </a:r>
          </a:p>
          <a:p>
            <a:r>
              <a:rPr lang="nl-NL" sz="2400" dirty="0">
                <a:solidFill>
                  <a:srgbClr val="FFFFFF"/>
                </a:solidFill>
              </a:rPr>
              <a:t>1946&gt;: TNO-NAVO, Defensie en </a:t>
            </a:r>
            <a:r>
              <a:rPr lang="nl-NL" sz="2400" dirty="0" err="1">
                <a:solidFill>
                  <a:srgbClr val="FFFFFF"/>
                </a:solidFill>
              </a:rPr>
              <a:t>Dunea</a:t>
            </a:r>
            <a:r>
              <a:rPr lang="nl-N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6DE27E-6A14-6C5D-E22C-C1BC0274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BF9-8625-48D7-AF1D-28D5EB476575}" type="datetime1">
              <a:rPr lang="nl-NL" smtClean="0"/>
              <a:t>11-12-2023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DB2C6D-5054-333D-4B3B-F61A200B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4</a:t>
            </a:fld>
            <a:endParaRPr lang="nl-NL"/>
          </a:p>
        </p:txBody>
      </p:sp>
      <p:pic>
        <p:nvPicPr>
          <p:cNvPr id="8" name="Afbeelding 7" descr="Afbeelding met buitenshuis, boom, hemel, huis&#10;&#10;Automatisch gegenereerde beschrijving">
            <a:extLst>
              <a:ext uri="{FF2B5EF4-FFF2-40B4-BE49-F238E27FC236}">
                <a16:creationId xmlns:a16="http://schemas.microsoft.com/office/drawing/2014/main" id="{D1C14A34-D5BA-5DC5-0EA8-029A9290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71" y="136525"/>
            <a:ext cx="4485443" cy="3049127"/>
          </a:xfrm>
          <a:prstGeom prst="rect">
            <a:avLst/>
          </a:prstGeom>
        </p:spPr>
      </p:pic>
      <p:pic>
        <p:nvPicPr>
          <p:cNvPr id="22" name="Afbeelding 21" descr="Afbeelding met buitenshuis, gebouw, persoon, mensen&#10;&#10;Automatisch gegenereerde beschrijving">
            <a:extLst>
              <a:ext uri="{FF2B5EF4-FFF2-40B4-BE49-F238E27FC236}">
                <a16:creationId xmlns:a16="http://schemas.microsoft.com/office/drawing/2014/main" id="{171C5823-8117-A70E-3465-BE7A0F5F7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05" y="4606066"/>
            <a:ext cx="3445460" cy="2218015"/>
          </a:xfrm>
          <a:prstGeom prst="rect">
            <a:avLst/>
          </a:prstGeom>
        </p:spPr>
      </p:pic>
      <p:pic>
        <p:nvPicPr>
          <p:cNvPr id="23" name="Afbeelding 22" descr="Afbeelding met buitenshuis, boom, huis, hemel&#10;&#10;Automatisch gegenereerde beschrijving">
            <a:extLst>
              <a:ext uri="{FF2B5EF4-FFF2-40B4-BE49-F238E27FC236}">
                <a16:creationId xmlns:a16="http://schemas.microsoft.com/office/drawing/2014/main" id="{32197D86-3100-8820-6717-0575393A0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1" y="4606066"/>
            <a:ext cx="3445459" cy="2251934"/>
          </a:xfrm>
          <a:prstGeom prst="rect">
            <a:avLst/>
          </a:prstGeom>
        </p:spPr>
      </p:pic>
      <p:pic>
        <p:nvPicPr>
          <p:cNvPr id="25" name="Afbeelding 24" descr="Afbeelding met Luchtfotografie, sneeuw, buitenshuis, Vogelperspectief&#10;&#10;Automatisch gegenereerde beschrijving">
            <a:extLst>
              <a:ext uri="{FF2B5EF4-FFF2-40B4-BE49-F238E27FC236}">
                <a16:creationId xmlns:a16="http://schemas.microsoft.com/office/drawing/2014/main" id="{9CD88C9E-9966-B0AB-58FF-F04F826BE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71" y="3235727"/>
            <a:ext cx="4485443" cy="35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984E5F-B74F-3FF0-8808-5FD09374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 descr="Afbeelding met buitenshuis, boom, tekst, huis&#10;&#10;Automatisch gegenereerde beschrijving">
            <a:extLst>
              <a:ext uri="{FF2B5EF4-FFF2-40B4-BE49-F238E27FC236}">
                <a16:creationId xmlns:a16="http://schemas.microsoft.com/office/drawing/2014/main" id="{D19E9B71-0856-62A2-2612-B558879D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30" y="2359321"/>
            <a:ext cx="3492013" cy="2214807"/>
          </a:xfrm>
          <a:prstGeom prst="rect">
            <a:avLst/>
          </a:prstGeom>
        </p:spPr>
      </p:pic>
      <p:pic>
        <p:nvPicPr>
          <p:cNvPr id="7" name="Afbeelding 6" descr="Afbeelding met buitenshuis, hemel, boom, gebouw&#10;&#10;Automatisch gegenereerde beschrijving">
            <a:extLst>
              <a:ext uri="{FF2B5EF4-FFF2-40B4-BE49-F238E27FC236}">
                <a16:creationId xmlns:a16="http://schemas.microsoft.com/office/drawing/2014/main" id="{B3D3AFB1-B31F-FFD9-4898-2111F4D19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06" y="4663440"/>
            <a:ext cx="3445459" cy="2194560"/>
          </a:xfrm>
          <a:prstGeom prst="rect">
            <a:avLst/>
          </a:prstGeom>
        </p:spPr>
      </p:pic>
      <p:pic>
        <p:nvPicPr>
          <p:cNvPr id="8" name="Afbeelding 7" descr="Afbeelding met boom, buitenshuis, winter, sneeuw&#10;&#10;Automatisch gegenereerde beschrijving">
            <a:extLst>
              <a:ext uri="{FF2B5EF4-FFF2-40B4-BE49-F238E27FC236}">
                <a16:creationId xmlns:a16="http://schemas.microsoft.com/office/drawing/2014/main" id="{DE6BE7D6-F8F0-D627-BAD4-CECDCC457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583" y="69066"/>
            <a:ext cx="3536309" cy="2214807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9301A90-9BFF-80DB-DFE3-2523641F8870}"/>
              </a:ext>
            </a:extLst>
          </p:cNvPr>
          <p:cNvSpPr txBox="1"/>
          <p:nvPr/>
        </p:nvSpPr>
        <p:spPr>
          <a:xfrm>
            <a:off x="302724" y="331971"/>
            <a:ext cx="60980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chemeClr val="accent2"/>
                </a:solidFill>
              </a:rPr>
              <a:t>Kamp Waalsdorp</a:t>
            </a:r>
            <a:endParaRPr lang="nl-NL" sz="4400" dirty="0"/>
          </a:p>
        </p:txBody>
      </p:sp>
      <p:pic>
        <p:nvPicPr>
          <p:cNvPr id="16" name="Afbeelding 15" descr="Afbeelding met tekst, kaart, schermopname&#10;&#10;Automatisch gegenereerde beschrijving">
            <a:extLst>
              <a:ext uri="{FF2B5EF4-FFF2-40B4-BE49-F238E27FC236}">
                <a16:creationId xmlns:a16="http://schemas.microsoft.com/office/drawing/2014/main" id="{610CC481-5DCC-4E57-96CE-4305F3A21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5" y="21787"/>
            <a:ext cx="7686815" cy="4382401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9B914E05-B064-8D05-C556-049D832BE44F}"/>
              </a:ext>
            </a:extLst>
          </p:cNvPr>
          <p:cNvSpPr/>
          <p:nvPr/>
        </p:nvSpPr>
        <p:spPr>
          <a:xfrm>
            <a:off x="2959510" y="2880852"/>
            <a:ext cx="206478" cy="2163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DA8F67B8-FF02-627F-8A6C-22815268F181}"/>
              </a:ext>
            </a:extLst>
          </p:cNvPr>
          <p:cNvSpPr/>
          <p:nvPr/>
        </p:nvSpPr>
        <p:spPr>
          <a:xfrm>
            <a:off x="3800168" y="2283873"/>
            <a:ext cx="152400" cy="1081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zwart-wit, Luchtfotografie, Vogelperspectief, lucht&#10;&#10;Automatisch gegenereerde beschrijving">
            <a:extLst>
              <a:ext uri="{FF2B5EF4-FFF2-40B4-BE49-F238E27FC236}">
                <a16:creationId xmlns:a16="http://schemas.microsoft.com/office/drawing/2014/main" id="{8AC73E1F-7928-875B-2CBB-9F3A1C8C3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6805">
            <a:off x="4286732" y="3222226"/>
            <a:ext cx="3665447" cy="2749086"/>
          </a:xfrm>
          <a:prstGeom prst="rect">
            <a:avLst/>
          </a:prstGeom>
        </p:spPr>
      </p:pic>
      <p:sp>
        <p:nvSpPr>
          <p:cNvPr id="19" name="Pijl: rechts 18">
            <a:extLst>
              <a:ext uri="{FF2B5EF4-FFF2-40B4-BE49-F238E27FC236}">
                <a16:creationId xmlns:a16="http://schemas.microsoft.com/office/drawing/2014/main" id="{3566C521-A077-5888-2035-224AF9CDBB5F}"/>
              </a:ext>
            </a:extLst>
          </p:cNvPr>
          <p:cNvSpPr/>
          <p:nvPr/>
        </p:nvSpPr>
        <p:spPr>
          <a:xfrm rot="14528956">
            <a:off x="3034463" y="3833891"/>
            <a:ext cx="3482450" cy="366608"/>
          </a:xfrm>
          <a:prstGeom prst="rightArrow">
            <a:avLst>
              <a:gd name="adj1" fmla="val 3833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2DD03A4-5998-1995-B89B-63A073ED3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10499">
            <a:off x="635128" y="4739322"/>
            <a:ext cx="3477381" cy="19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F500E9-4629-1512-48F5-755A8288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4940-2AB8-4FE5-B08D-4E20BDABFEFB}" type="datetime1">
              <a:rPr lang="nl-NL" smtClean="0"/>
              <a:t>11-12-2023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C9302C-12A7-AEED-DBBC-5AD3F75C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Vereniging 18 juni                                       Leer-Eer-Inspireer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22B2F3-947E-935D-1B2A-BA81C05F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62804-5D6E-F86B-F7FE-90ED05AB2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1" y="136525"/>
            <a:ext cx="4460716" cy="2857398"/>
          </a:xfrm>
          <a:prstGeom prst="rect">
            <a:avLst/>
          </a:prstGeom>
        </p:spPr>
      </p:pic>
      <p:pic>
        <p:nvPicPr>
          <p:cNvPr id="8" name="Afbeelding 7" descr="Afbeelding met buitenshuis, bloem, hemel, gras&#10;&#10;Automatisch gegenereerde beschrijving">
            <a:extLst>
              <a:ext uri="{FF2B5EF4-FFF2-40B4-BE49-F238E27FC236}">
                <a16:creationId xmlns:a16="http://schemas.microsoft.com/office/drawing/2014/main" id="{9A298135-9C1A-E6EB-8D16-B79FCEF7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24" y="2149928"/>
            <a:ext cx="7077324" cy="3971779"/>
          </a:xfrm>
          <a:prstGeom prst="rect">
            <a:avLst/>
          </a:prstGeom>
        </p:spPr>
      </p:pic>
      <p:pic>
        <p:nvPicPr>
          <p:cNvPr id="5" name="Afbeelding 4" descr="Afbeelding met boom, buitenshuis, tekst, plant&#10;&#10;Automatisch gegenereerde beschrijving">
            <a:extLst>
              <a:ext uri="{FF2B5EF4-FFF2-40B4-BE49-F238E27FC236}">
                <a16:creationId xmlns:a16="http://schemas.microsoft.com/office/drawing/2014/main" id="{D979F7DE-75CB-861D-425D-41CD23225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" y="3264309"/>
            <a:ext cx="4467066" cy="285739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730AF93-C241-C3F5-4B23-D99F323FE8E5}"/>
              </a:ext>
            </a:extLst>
          </p:cNvPr>
          <p:cNvSpPr txBox="1"/>
          <p:nvPr/>
        </p:nvSpPr>
        <p:spPr>
          <a:xfrm>
            <a:off x="8498186" y="438708"/>
            <a:ext cx="33300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Seringen uit de cantinetuin</a:t>
            </a:r>
            <a:endParaRPr lang="nl-NL" sz="36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BC67A-9BB6-979B-2CEA-1E53009C5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24" y="45139"/>
            <a:ext cx="3243353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722BF-6B48-1D28-9CCA-2CB51A5E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Mei 1940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A58CA-090E-FA6A-7191-2F8C4CFB1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66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sz="2600" dirty="0"/>
              <a:t>1 Depot Infanterie </a:t>
            </a:r>
          </a:p>
          <a:p>
            <a:r>
              <a:rPr lang="nl-NL" sz="2600" dirty="0"/>
              <a:t>Depotbataljon Grenadiers (staf en 8 compagnieën)</a:t>
            </a:r>
          </a:p>
          <a:p>
            <a:r>
              <a:rPr lang="nl-NL" sz="2600" dirty="0"/>
              <a:t>Depotbataljon Jagers (staf en 7 compagnieën)</a:t>
            </a:r>
          </a:p>
          <a:p>
            <a:r>
              <a:rPr lang="nl-NL" sz="2600" dirty="0"/>
              <a:t>Geen gevechtstaak maar opleiden.</a:t>
            </a:r>
          </a:p>
          <a:p>
            <a:r>
              <a:rPr lang="nl-NL" sz="2600" dirty="0"/>
              <a:t>Bewaking: afsluiting binnenstad en militaire bijstand aan gemeentepolitie.</a:t>
            </a:r>
          </a:p>
          <a:p>
            <a:r>
              <a:rPr lang="nl-NL" sz="2600" dirty="0"/>
              <a:t>Mei 1940: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/>
              <a:t>10 mei-01:00u: Binnenstad afgezet. Alarmtoestand. Posten uitgezet. </a:t>
            </a:r>
            <a:r>
              <a:rPr lang="nl-NL" sz="2600" dirty="0" err="1"/>
              <a:t>Detn</a:t>
            </a:r>
            <a:r>
              <a:rPr lang="nl-NL" sz="2600" dirty="0"/>
              <a:t> bij politie. Wacht versterkt.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/>
              <a:t>10 mei-04:00u: 1 bom-voltreffer barak 9 (4 doden, 20 gewonden. Later 8 doden).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600" dirty="0"/>
              <a:t>14 mei-1600u: In opstelling of </a:t>
            </a:r>
            <a:r>
              <a:rPr lang="nl-NL" sz="2600" dirty="0" err="1"/>
              <a:t>bew</a:t>
            </a:r>
            <a:r>
              <a:rPr lang="nl-NL" sz="2600" dirty="0"/>
              <a:t>/</a:t>
            </a:r>
            <a:r>
              <a:rPr lang="nl-NL" sz="2600" dirty="0" err="1"/>
              <a:t>bev</a:t>
            </a:r>
            <a:r>
              <a:rPr lang="nl-NL" sz="2600" dirty="0"/>
              <a:t>/</a:t>
            </a:r>
            <a:r>
              <a:rPr lang="nl-NL" sz="2600" dirty="0" err="1"/>
              <a:t>patr</a:t>
            </a:r>
            <a:r>
              <a:rPr lang="nl-NL" sz="2600" dirty="0"/>
              <a:t>. 2 bommen op kamp (2 doden , 3 gewonden).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4FD5AD-1CB2-6B62-065E-8798036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2BF9-8625-48D7-AF1D-28D5EB476575}" type="datetime1">
              <a:rPr lang="nl-NL" smtClean="0"/>
              <a:t>11-12-2023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1A04AA-D6FF-E060-9CC5-607F8345D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Vereniging 18 juni                                        Leer-Eer-Inspireer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2250ED-2454-150A-115A-5CEF34DC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6E2B-6B0B-4B63-953B-8D2986C817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1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1866630-1DFF-9A05-67A8-DCBC93740133}"/>
              </a:ext>
            </a:extLst>
          </p:cNvPr>
          <p:cNvSpPr txBox="1"/>
          <p:nvPr/>
        </p:nvSpPr>
        <p:spPr>
          <a:xfrm>
            <a:off x="1424369" y="376189"/>
            <a:ext cx="3673673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/>
              <a:t>Amerongen, (van) Cornelis Julius</a:t>
            </a:r>
          </a:p>
          <a:p>
            <a:r>
              <a:rPr lang="nl-NL" sz="900" dirty="0"/>
              <a:t>6 Compagnie, Depotbataljon Jagers</a:t>
            </a:r>
          </a:p>
          <a:p>
            <a:r>
              <a:rPr lang="nl-NL" sz="900" dirty="0"/>
              <a:t>Den Haag, 26 november 1912-Den Haag, 10 mei 1940</a:t>
            </a:r>
          </a:p>
          <a:p>
            <a:r>
              <a:rPr lang="nl-NL" sz="900" dirty="0"/>
              <a:t>27 jaar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Bouwer, Hendrik Adrianus</a:t>
            </a:r>
          </a:p>
          <a:p>
            <a:r>
              <a:rPr lang="nl-NL" sz="900" dirty="0"/>
              <a:t>6 Compagnie, Depotbataljon Jagers</a:t>
            </a:r>
          </a:p>
          <a:p>
            <a:r>
              <a:rPr lang="nl-NL" sz="900" dirty="0"/>
              <a:t>Den Haag, 04 april 1918-Den Haag, 10 mei 1940</a:t>
            </a:r>
          </a:p>
          <a:p>
            <a:r>
              <a:rPr lang="nl-NL" sz="900" dirty="0"/>
              <a:t>22 jaar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 err="1"/>
              <a:t>Goverde</a:t>
            </a:r>
            <a:r>
              <a:rPr lang="nl-NL" sz="900" dirty="0"/>
              <a:t>, Petrus Cornelis </a:t>
            </a:r>
            <a:r>
              <a:rPr lang="nl-NL" sz="900" dirty="0" err="1"/>
              <a:t>Sicardus</a:t>
            </a:r>
            <a:endParaRPr lang="nl-NL" sz="900" dirty="0"/>
          </a:p>
          <a:p>
            <a:r>
              <a:rPr lang="nl-NL" sz="900" dirty="0"/>
              <a:t>6 Compagnie, Depotbataljon Jagers</a:t>
            </a:r>
          </a:p>
          <a:p>
            <a:r>
              <a:rPr lang="nl-NL" sz="900" dirty="0"/>
              <a:t>IJsselmonde, 31 december 1920-Den Haag, 10 mei 1940</a:t>
            </a:r>
          </a:p>
          <a:p>
            <a:r>
              <a:rPr lang="nl-NL" sz="900" dirty="0"/>
              <a:t>19 jaar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Jacobs, Christoffel Johannes Wilhelmus</a:t>
            </a:r>
          </a:p>
          <a:p>
            <a:r>
              <a:rPr lang="nl-NL" sz="900" dirty="0"/>
              <a:t>6 Compagnie, Depotbataljon Jagers</a:t>
            </a:r>
          </a:p>
          <a:p>
            <a:r>
              <a:rPr lang="nl-NL" sz="900" dirty="0"/>
              <a:t>Utrecht, 06 januari 1912-Den Haag, 10 mei 1940</a:t>
            </a:r>
          </a:p>
          <a:p>
            <a:r>
              <a:rPr lang="nl-NL" sz="900" dirty="0"/>
              <a:t>28 jaar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Luscuère, Theodorus Franciscus Antonius</a:t>
            </a:r>
          </a:p>
          <a:p>
            <a:r>
              <a:rPr lang="nl-NL" sz="900" dirty="0"/>
              <a:t>Staf, Regiment Jagers</a:t>
            </a:r>
          </a:p>
          <a:p>
            <a:r>
              <a:rPr lang="nl-NL" sz="900" dirty="0"/>
              <a:t>Den Haag, 02 augustus 1914-Den Haag, 10 mei 1940</a:t>
            </a:r>
          </a:p>
          <a:p>
            <a:r>
              <a:rPr lang="nl-NL" sz="900" dirty="0"/>
              <a:t>25 jaar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 err="1"/>
              <a:t>Scheres</a:t>
            </a:r>
            <a:r>
              <a:rPr lang="nl-NL" sz="900" dirty="0"/>
              <a:t>, Jacobus Hendrikus</a:t>
            </a:r>
          </a:p>
          <a:p>
            <a:r>
              <a:rPr lang="nl-NL" sz="900" dirty="0"/>
              <a:t>6 Compagnie, Depotbataljon Jagers</a:t>
            </a:r>
          </a:p>
          <a:p>
            <a:r>
              <a:rPr lang="nl-NL" sz="900" dirty="0"/>
              <a:t>Helden, 14 januari 1916-Den Haag, 10 mei 1940</a:t>
            </a:r>
          </a:p>
          <a:p>
            <a:r>
              <a:rPr lang="nl-NL" sz="900" dirty="0"/>
              <a:t>24 jaar</a:t>
            </a:r>
          </a:p>
          <a:p>
            <a:endParaRPr lang="nl-NL" sz="900" dirty="0"/>
          </a:p>
          <a:p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7FFA2F3-D3C9-10E0-B262-087C51DA0D60}"/>
              </a:ext>
            </a:extLst>
          </p:cNvPr>
          <p:cNvSpPr txBox="1"/>
          <p:nvPr/>
        </p:nvSpPr>
        <p:spPr>
          <a:xfrm>
            <a:off x="6686678" y="3432360"/>
            <a:ext cx="3505200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dirty="0"/>
              <a:t>Bruijn, (de) Willem Jacobus</a:t>
            </a:r>
          </a:p>
          <a:p>
            <a:r>
              <a:rPr lang="nl-NL" sz="1050" dirty="0"/>
              <a:t>1 Compagnie, Depotbataljon Grenadiers</a:t>
            </a:r>
          </a:p>
          <a:p>
            <a:r>
              <a:rPr lang="nl-NL" sz="1050" dirty="0"/>
              <a:t>Den Haag, 09 maart 1918-Den Haag, 14 mei 1940</a:t>
            </a:r>
          </a:p>
          <a:p>
            <a:r>
              <a:rPr lang="nl-NL" sz="1050" dirty="0"/>
              <a:t>22 jaar</a:t>
            </a:r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  <a:p>
            <a:endParaRPr lang="nl-NL" sz="1050" dirty="0"/>
          </a:p>
          <a:p>
            <a:r>
              <a:rPr lang="nl-NL" sz="1050" dirty="0"/>
              <a:t>Goedhard, Johannes Dirk</a:t>
            </a:r>
          </a:p>
          <a:p>
            <a:r>
              <a:rPr lang="nl-NL" sz="1050" dirty="0"/>
              <a:t>3 Compagnie, Depotbataljon Grenadiers</a:t>
            </a:r>
          </a:p>
          <a:p>
            <a:r>
              <a:rPr lang="nl-NL" sz="1050" dirty="0"/>
              <a:t>Den Haag, 23 april 1919-Wassenaar, 15 mei 1940</a:t>
            </a:r>
          </a:p>
          <a:p>
            <a:r>
              <a:rPr lang="nl-NL" sz="1050" dirty="0"/>
              <a:t>21 jaar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11872DA-3501-090B-7341-0703BFDB55D0}"/>
              </a:ext>
            </a:extLst>
          </p:cNvPr>
          <p:cNvSpPr txBox="1"/>
          <p:nvPr/>
        </p:nvSpPr>
        <p:spPr>
          <a:xfrm>
            <a:off x="4964141" y="5898402"/>
            <a:ext cx="588616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000" dirty="0"/>
              <a:t>Vanuit het Kamp Waalsdorp sneuvelden op  andere locaties nog zeker 15 militairen in de strijd tegen </a:t>
            </a:r>
          </a:p>
          <a:p>
            <a:pPr algn="ctr"/>
            <a:r>
              <a:rPr lang="nl-NL" sz="1000" dirty="0"/>
              <a:t>de Nazi-Duitse hordes gedurende de invasie van mei 1940.</a:t>
            </a:r>
          </a:p>
          <a:p>
            <a:pPr algn="ctr"/>
            <a:endParaRPr lang="nl-NL" sz="1000" dirty="0"/>
          </a:p>
          <a:p>
            <a:pPr algn="ctr"/>
            <a:r>
              <a:rPr lang="nl-NL" sz="1400" dirty="0">
                <a:solidFill>
                  <a:schemeClr val="accent1"/>
                </a:solidFill>
              </a:rPr>
              <a:t>https://dodenboekgrenadiersenjagers.nl/duitse-invasie-1940-2/#tabel-07</a:t>
            </a:r>
          </a:p>
        </p:txBody>
      </p:sp>
      <p:pic>
        <p:nvPicPr>
          <p:cNvPr id="16" name="Afbeelding 15" descr="Afbeelding met kleding, portret, schets, tekst&#10;&#10;Automatisch gegenereerde beschrijving">
            <a:extLst>
              <a:ext uri="{FF2B5EF4-FFF2-40B4-BE49-F238E27FC236}">
                <a16:creationId xmlns:a16="http://schemas.microsoft.com/office/drawing/2014/main" id="{D72E1123-DE88-C3B0-4CB3-0868F02A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3" y="211837"/>
            <a:ext cx="769485" cy="1063581"/>
          </a:xfrm>
          <a:prstGeom prst="rect">
            <a:avLst/>
          </a:prstGeom>
        </p:spPr>
      </p:pic>
      <p:pic>
        <p:nvPicPr>
          <p:cNvPr id="18" name="Afbeelding 17" descr="Afbeelding met Menselijk gezicht, portret, persoon, kleding&#10;&#10;Automatisch gegenereerde beschrijving">
            <a:extLst>
              <a:ext uri="{FF2B5EF4-FFF2-40B4-BE49-F238E27FC236}">
                <a16:creationId xmlns:a16="http://schemas.microsoft.com/office/drawing/2014/main" id="{85930B04-72E5-A8F0-279F-38F5FCC1D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8" y="2563513"/>
            <a:ext cx="809261" cy="902591"/>
          </a:xfrm>
          <a:prstGeom prst="rect">
            <a:avLst/>
          </a:prstGeom>
        </p:spPr>
      </p:pic>
      <p:pic>
        <p:nvPicPr>
          <p:cNvPr id="20" name="Afbeelding 19" descr="Afbeelding met Menselijk gezicht, portret, person, persoon&#10;&#10;Automatisch gegenereerde beschrijving">
            <a:extLst>
              <a:ext uri="{FF2B5EF4-FFF2-40B4-BE49-F238E27FC236}">
                <a16:creationId xmlns:a16="http://schemas.microsoft.com/office/drawing/2014/main" id="{0F79C7FD-7E9E-4860-7153-AF18D28D1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1" y="3610169"/>
            <a:ext cx="1121114" cy="902592"/>
          </a:xfrm>
          <a:prstGeom prst="rect">
            <a:avLst/>
          </a:prstGeom>
        </p:spPr>
      </p:pic>
      <p:pic>
        <p:nvPicPr>
          <p:cNvPr id="22" name="Afbeelding 21" descr="Afbeelding met Menselijk gezicht, portret, person, schets&#10;&#10;Automatisch gegenereerde beschrijving">
            <a:extLst>
              <a:ext uri="{FF2B5EF4-FFF2-40B4-BE49-F238E27FC236}">
                <a16:creationId xmlns:a16="http://schemas.microsoft.com/office/drawing/2014/main" id="{A048E424-7F54-795D-F17E-94ADC3D75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6" y="5784738"/>
            <a:ext cx="1101670" cy="1063581"/>
          </a:xfrm>
          <a:prstGeom prst="rect">
            <a:avLst/>
          </a:prstGeom>
        </p:spPr>
      </p:pic>
      <p:pic>
        <p:nvPicPr>
          <p:cNvPr id="24" name="Afbeelding 23" descr="Afbeelding met Menselijk gezicht, portret, persoon, kleding&#10;&#10;Automatisch gegenereerde beschrijving">
            <a:extLst>
              <a:ext uri="{FF2B5EF4-FFF2-40B4-BE49-F238E27FC236}">
                <a16:creationId xmlns:a16="http://schemas.microsoft.com/office/drawing/2014/main" id="{CAF460C8-19BF-88CE-0C91-5A196E55EF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0" y="863077"/>
            <a:ext cx="929666" cy="985579"/>
          </a:xfrm>
          <a:prstGeom prst="rect">
            <a:avLst/>
          </a:prstGeom>
        </p:spPr>
      </p:pic>
      <p:pic>
        <p:nvPicPr>
          <p:cNvPr id="27" name="Afbeelding 26" descr="Afbeelding met kleding, portret, schets, tekst&#10;&#10;Automatisch gegenereerde beschrijving">
            <a:extLst>
              <a:ext uri="{FF2B5EF4-FFF2-40B4-BE49-F238E27FC236}">
                <a16:creationId xmlns:a16="http://schemas.microsoft.com/office/drawing/2014/main" id="{F028C827-6C1A-3EB4-62D4-15F33264D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11" y="3384442"/>
            <a:ext cx="769485" cy="1063581"/>
          </a:xfrm>
          <a:prstGeom prst="rect">
            <a:avLst/>
          </a:prstGeom>
        </p:spPr>
      </p:pic>
      <p:pic>
        <p:nvPicPr>
          <p:cNvPr id="28" name="Afbeelding 27" descr="Afbeelding met kleding, portret, schets, tekst&#10;&#10;Automatisch gegenereerde beschrijving">
            <a:extLst>
              <a:ext uri="{FF2B5EF4-FFF2-40B4-BE49-F238E27FC236}">
                <a16:creationId xmlns:a16="http://schemas.microsoft.com/office/drawing/2014/main" id="{AAA038DF-3E2D-6FD8-F999-5EEAE01E8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432" y="4721157"/>
            <a:ext cx="769485" cy="1063581"/>
          </a:xfrm>
          <a:prstGeom prst="rect">
            <a:avLst/>
          </a:prstGeom>
        </p:spPr>
      </p:pic>
      <p:pic>
        <p:nvPicPr>
          <p:cNvPr id="30" name="Afbeelding 29" descr="Afbeelding met kleding, portret, schets, tekst&#10;&#10;Automatisch gegenereerde beschrijving">
            <a:extLst>
              <a:ext uri="{FF2B5EF4-FFF2-40B4-BE49-F238E27FC236}">
                <a16:creationId xmlns:a16="http://schemas.microsoft.com/office/drawing/2014/main" id="{C6511C57-79F3-F4A5-AF3E-48380C401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4" y="4656826"/>
            <a:ext cx="769485" cy="1063581"/>
          </a:xfrm>
          <a:prstGeom prst="rect">
            <a:avLst/>
          </a:prstGeom>
        </p:spPr>
      </p:pic>
      <p:pic>
        <p:nvPicPr>
          <p:cNvPr id="31" name="Afbeelding 30" descr="Afbeelding met kleding, portret, schets, tekst&#10;&#10;Automatisch gegenereerde beschrijving">
            <a:extLst>
              <a:ext uri="{FF2B5EF4-FFF2-40B4-BE49-F238E27FC236}">
                <a16:creationId xmlns:a16="http://schemas.microsoft.com/office/drawing/2014/main" id="{128E7381-966D-CAA3-AA7D-F4CCD9D53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15" y="2031722"/>
            <a:ext cx="769485" cy="1063581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EFA2C9F2-866A-961B-4D55-81CA04845518}"/>
              </a:ext>
            </a:extLst>
          </p:cNvPr>
          <p:cNvSpPr txBox="1"/>
          <p:nvPr/>
        </p:nvSpPr>
        <p:spPr>
          <a:xfrm>
            <a:off x="6686678" y="1148993"/>
            <a:ext cx="71845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Wagenaar, Leonardus</a:t>
            </a:r>
          </a:p>
          <a:p>
            <a:r>
              <a:rPr lang="nl-NL" sz="1000" dirty="0"/>
              <a:t>6 Compagnie, Depotbataljon Jagers</a:t>
            </a:r>
          </a:p>
          <a:p>
            <a:r>
              <a:rPr lang="nl-NL" sz="1000" dirty="0"/>
              <a:t>Groningen, 21 november 1920-Wassenaar, 10 mei 1940</a:t>
            </a:r>
          </a:p>
          <a:p>
            <a:r>
              <a:rPr lang="nl-NL" sz="1000" dirty="0"/>
              <a:t>19 jaar</a:t>
            </a:r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endParaRPr lang="nl-NL" sz="1000" dirty="0"/>
          </a:p>
          <a:p>
            <a:r>
              <a:rPr lang="nl-NL" sz="1000" dirty="0"/>
              <a:t>Zegwaard , Jacobus</a:t>
            </a:r>
          </a:p>
          <a:p>
            <a:r>
              <a:rPr lang="nl-NL" sz="1000" dirty="0"/>
              <a:t>6 Compagnie, Depotbataljon Jagers</a:t>
            </a:r>
          </a:p>
          <a:p>
            <a:r>
              <a:rPr lang="nl-NL" sz="1000" dirty="0"/>
              <a:t>Amersfoort, 05 oktober 1908-Den Haag, 10 mei 1940</a:t>
            </a:r>
          </a:p>
          <a:p>
            <a:r>
              <a:rPr lang="nl-NL" sz="1000" dirty="0"/>
              <a:t>31 jaar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4FC82E8-5F20-FE31-F678-E7396EA6CC8B}"/>
              </a:ext>
            </a:extLst>
          </p:cNvPr>
          <p:cNvSpPr txBox="1"/>
          <p:nvPr/>
        </p:nvSpPr>
        <p:spPr>
          <a:xfrm>
            <a:off x="5162745" y="27308"/>
            <a:ext cx="8905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accent1"/>
                </a:solidFill>
              </a:rPr>
              <a:t>Gevallenen Kamp Waalsdorp</a:t>
            </a:r>
            <a:endParaRPr lang="nl-NL" sz="3600" dirty="0"/>
          </a:p>
        </p:txBody>
      </p:sp>
      <p:pic>
        <p:nvPicPr>
          <p:cNvPr id="3" name="Afbeelding 2" descr="Afbeelding met kleding, Menselijk gezicht, portret, persoon&#10;&#10;Automatisch gegenereerde beschrijving">
            <a:extLst>
              <a:ext uri="{FF2B5EF4-FFF2-40B4-BE49-F238E27FC236}">
                <a16:creationId xmlns:a16="http://schemas.microsoft.com/office/drawing/2014/main" id="{3D2F7121-669F-B3FE-4E13-A8F63C39CF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6" y="1418254"/>
            <a:ext cx="769485" cy="10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37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ereniging 18 juni">
      <a:dk1>
        <a:srgbClr val="3F3F3F"/>
      </a:dk1>
      <a:lt1>
        <a:sysClr val="window" lastClr="FFFFFF"/>
      </a:lt1>
      <a:dk2>
        <a:srgbClr val="FFFFFF"/>
      </a:dk2>
      <a:lt2>
        <a:srgbClr val="FFFFFF"/>
      </a:lt2>
      <a:accent1>
        <a:srgbClr val="DD9933"/>
      </a:accent1>
      <a:accent2>
        <a:srgbClr val="DD9933"/>
      </a:accent2>
      <a:accent3>
        <a:srgbClr val="DD9933"/>
      </a:accent3>
      <a:accent4>
        <a:srgbClr val="DD9933"/>
      </a:accent4>
      <a:accent5>
        <a:srgbClr val="DD9933"/>
      </a:accent5>
      <a:accent6>
        <a:srgbClr val="DD9933"/>
      </a:accent6>
      <a:hlink>
        <a:srgbClr val="DD9933"/>
      </a:hlink>
      <a:folHlink>
        <a:srgbClr val="DD9933"/>
      </a:folHlink>
    </a:clrScheme>
    <a:fontScheme name="Vereniging 18 juni">
      <a:majorFont>
        <a:latin typeface="Lato Black"/>
        <a:ea typeface=""/>
        <a:cs typeface=""/>
      </a:majorFont>
      <a:minorFont>
        <a:latin typeface="Lato Black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534</Words>
  <Application>Microsoft Office PowerPoint</Application>
  <PresentationFormat>Breedbeeld</PresentationFormat>
  <Paragraphs>134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 Black</vt:lpstr>
      <vt:lpstr>Wingdings</vt:lpstr>
      <vt:lpstr>Kantoorthema</vt:lpstr>
      <vt:lpstr>Welkom  Onthulling Dodenplaquette Kamp Waalsdorp </vt:lpstr>
      <vt:lpstr>Programma</vt:lpstr>
      <vt:lpstr>Dodenplaquettes</vt:lpstr>
      <vt:lpstr>Kamp Waalsdorp</vt:lpstr>
      <vt:lpstr>PowerPoint-presentatie</vt:lpstr>
      <vt:lpstr>PowerPoint-presentatie</vt:lpstr>
      <vt:lpstr>Mei 1940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Vereniging 18 juni</dc:title>
  <dc:creator>Jurriaan Wouters</dc:creator>
  <cp:lastModifiedBy>Jurriaan Wouters</cp:lastModifiedBy>
  <cp:revision>15</cp:revision>
  <dcterms:created xsi:type="dcterms:W3CDTF">2023-08-13T10:18:22Z</dcterms:created>
  <dcterms:modified xsi:type="dcterms:W3CDTF">2023-12-11T17:48:00Z</dcterms:modified>
</cp:coreProperties>
</file>